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74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8" d="100"/>
          <a:sy n="58" d="100"/>
        </p:scale>
        <p:origin x="-17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F4D88F-58AB-8346-9030-B5A7FF045A7A}" type="datetimeFigureOut">
              <a:rPr lang="en-US" smtClean="0"/>
              <a:t>17-06-05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BFEF5A-F036-9643-962F-CC67D3910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69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Image; https://</a:t>
            </a:r>
            <a:r>
              <a:rPr lang="en-US" dirty="0" err="1" smtClean="0"/>
              <a:t>upload.wikimedia.org</a:t>
            </a:r>
            <a:r>
              <a:rPr lang="en-US" dirty="0" smtClean="0"/>
              <a:t>/</a:t>
            </a:r>
            <a:r>
              <a:rPr lang="en-US" dirty="0" err="1" smtClean="0"/>
              <a:t>wikipedia</a:t>
            </a:r>
            <a:r>
              <a:rPr lang="en-US" dirty="0" smtClean="0"/>
              <a:t>/commons/a/</a:t>
            </a:r>
            <a:r>
              <a:rPr lang="en-US" dirty="0" err="1" smtClean="0"/>
              <a:t>aa</a:t>
            </a:r>
            <a:r>
              <a:rPr lang="en-US" dirty="0" smtClean="0"/>
              <a:t>/Satellite_Image_of_Earth's_Interrelated_Systems_and_Climate_-_GPN-2002-000121.jpg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FEF5A-F036-9643-962F-CC67D3910FF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4491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http://d1jrw5jterzxwu.cloudfront.net/sites/default/files/styles/</a:t>
            </a:r>
            <a:r>
              <a:rPr lang="en-US" dirty="0" err="1" smtClean="0"/>
              <a:t>article_header_image</a:t>
            </a:r>
            <a:r>
              <a:rPr lang="en-US" dirty="0" smtClean="0"/>
              <a:t>/public/</a:t>
            </a:r>
            <a:r>
              <a:rPr lang="en-US" dirty="0" err="1" smtClean="0"/>
              <a:t>article_media</a:t>
            </a:r>
            <a:r>
              <a:rPr lang="en-US" dirty="0" smtClean="0"/>
              <a:t>/co2_sky-small.jpg?itok=</a:t>
            </a:r>
            <a:r>
              <a:rPr lang="en-US" dirty="0" err="1" smtClean="0"/>
              <a:t>plRJJLG</a:t>
            </a:r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FEF5A-F036-9643-962F-CC67D3910FF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7533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images.sciencedaily.com</a:t>
            </a:r>
            <a:r>
              <a:rPr lang="en-US" dirty="0" smtClean="0"/>
              <a:t>/2009/03/090329205457_1_900x600.jpg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FEF5A-F036-9643-962F-CC67D3910FF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624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emggroup.net</a:t>
            </a:r>
            <a:r>
              <a:rPr lang="en-US" dirty="0" smtClean="0"/>
              <a:t>/</a:t>
            </a:r>
            <a:r>
              <a:rPr lang="en-US" dirty="0" err="1" smtClean="0"/>
              <a:t>sedation.jpg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FEF5A-F036-9643-962F-CC67D3910FF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3664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houstoncleanairnetwork.com</a:t>
            </a:r>
            <a:r>
              <a:rPr lang="en-US" dirty="0" smtClean="0"/>
              <a:t>/sites/default/files/styles/banner/public/banner-</a:t>
            </a:r>
            <a:r>
              <a:rPr lang="en-US" dirty="0" err="1" smtClean="0"/>
              <a:t>goodvbad</a:t>
            </a:r>
            <a:r>
              <a:rPr lang="en-US" dirty="0" smtClean="0"/>
              <a:t>-</a:t>
            </a:r>
            <a:r>
              <a:rPr lang="en-US" dirty="0" err="1" smtClean="0"/>
              <a:t>ozone.jpg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FEF5A-F036-9643-962F-CC67D3910FF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8556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www.growthbusiness.co.uk</a:t>
            </a:r>
            <a:r>
              <a:rPr lang="en-US" dirty="0" smtClean="0"/>
              <a:t>/</a:t>
            </a:r>
            <a:r>
              <a:rPr lang="en-US" dirty="0" err="1" smtClean="0"/>
              <a:t>article_images</a:t>
            </a:r>
            <a:r>
              <a:rPr lang="en-US" dirty="0" smtClean="0"/>
              <a:t>/articledir_4230/2115108/2_fullsize.jpg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FEF5A-F036-9643-962F-CC67D3910FF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4374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Image from: http://</a:t>
            </a:r>
            <a:r>
              <a:rPr lang="en-US" baseline="0" dirty="0" err="1" smtClean="0"/>
              <a:t>www.climateemergencyinstitute.com</a:t>
            </a:r>
            <a:r>
              <a:rPr lang="en-US" baseline="0" dirty="0" smtClean="0"/>
              <a:t>/</a:t>
            </a:r>
            <a:r>
              <a:rPr lang="en-US" baseline="0" dirty="0" err="1" smtClean="0"/>
              <a:t>feedbacks.html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Ice cover:  ice has high albedo, therefore more ice causes more reflection &amp; less warming</a:t>
            </a:r>
          </a:p>
          <a:p>
            <a:r>
              <a:rPr lang="en-US" dirty="0" smtClean="0"/>
              <a:t>Melting ice: water has low albedo</a:t>
            </a:r>
            <a:r>
              <a:rPr lang="en-US" baseline="0" dirty="0" smtClean="0"/>
              <a:t>, therefore more heat absorbed on surface, therefore more melting (positive)</a:t>
            </a:r>
          </a:p>
          <a:p>
            <a:endParaRPr lang="en-US" baseline="0" dirty="0" smtClean="0"/>
          </a:p>
          <a:p>
            <a:r>
              <a:rPr lang="en-US" baseline="0" dirty="0" smtClean="0"/>
              <a:t>More evaporation causes </a:t>
            </a:r>
            <a:r>
              <a:rPr lang="en-US" baseline="0" smtClean="0"/>
              <a:t>negative feedback loop.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FEF5A-F036-9643-962F-CC67D3910FF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0071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okfirst.mesonet.org</a:t>
            </a:r>
            <a:r>
              <a:rPr lang="en-US" dirty="0" smtClean="0"/>
              <a:t>/images/</a:t>
            </a:r>
            <a:r>
              <a:rPr lang="en-US" dirty="0" err="1" smtClean="0"/>
              <a:t>cond_conv_rad_small.jpg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FEF5A-F036-9643-962F-CC67D3910FF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9005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imgbuddy.com</a:t>
            </a:r>
            <a:r>
              <a:rPr lang="en-US" dirty="0" smtClean="0"/>
              <a:t>/convection-</a:t>
            </a:r>
            <a:r>
              <a:rPr lang="en-US" smtClean="0"/>
              <a:t>atmosphere.asp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FEF5A-F036-9643-962F-CC67D3910FF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5957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www.jpl.nasa.gov</a:t>
            </a:r>
            <a:r>
              <a:rPr lang="en-US" dirty="0" smtClean="0"/>
              <a:t>/images/earth/20100325/atlantic20100325-full.jpg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FEF5A-F036-9643-962F-CC67D3910FF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4357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</a:t>
            </a:r>
            <a:r>
              <a:rPr lang="en-US" dirty="0" smtClean="0"/>
              <a:t>:</a:t>
            </a:r>
            <a:r>
              <a:rPr lang="en-US" baseline="0" dirty="0" smtClean="0"/>
              <a:t> https://</a:t>
            </a:r>
            <a:r>
              <a:rPr lang="en-US" baseline="0" dirty="0" err="1" smtClean="0"/>
              <a:t>iri.columbia.edu</a:t>
            </a:r>
            <a:r>
              <a:rPr lang="en-US" baseline="0" dirty="0" smtClean="0"/>
              <a:t>/our-expertise/climate/</a:t>
            </a:r>
            <a:r>
              <a:rPr lang="en-US" baseline="0" dirty="0" err="1" smtClean="0"/>
              <a:t>enso</a:t>
            </a:r>
            <a:r>
              <a:rPr lang="en-US" baseline="0" dirty="0" smtClean="0"/>
              <a:t>/</a:t>
            </a:r>
            <a:r>
              <a:rPr lang="en-US" baseline="0" dirty="0" err="1" smtClean="0"/>
              <a:t>enso</a:t>
            </a:r>
            <a:r>
              <a:rPr lang="en-US" baseline="0" smtClean="0"/>
              <a:t>-essentials/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FEF5A-F036-9643-962F-CC67D3910FF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0561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https://classconnection.s3.amazonaws.com/3/flashcards/745003/jpg/earth's_energy_budget1318816147883.jpg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FEF5A-F036-9643-962F-CC67D3910FF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0866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www.carbonvisuals.com</a:t>
            </a:r>
            <a:r>
              <a:rPr lang="en-US" dirty="0" smtClean="0"/>
              <a:t>/blog/400-ppm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FEF5A-F036-9643-962F-CC67D3910FF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8354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waterwonder.weebly.com</a:t>
            </a:r>
            <a:r>
              <a:rPr lang="en-US" dirty="0" smtClean="0"/>
              <a:t>/uploads/1/0/1/2/10121387/1004379.jpg?443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FEF5A-F036-9643-962F-CC67D3910FF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447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50ED4-2870-4B48-9646-E1368AC3840D}" type="datetimeFigureOut">
              <a:rPr lang="en-US" smtClean="0"/>
              <a:t>17-06-05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3E50C-D70B-774F-9354-EFDFD7E77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322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50ED4-2870-4B48-9646-E1368AC3840D}" type="datetimeFigureOut">
              <a:rPr lang="en-US" smtClean="0"/>
              <a:t>17-06-05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3E50C-D70B-774F-9354-EFDFD7E77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202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50ED4-2870-4B48-9646-E1368AC3840D}" type="datetimeFigureOut">
              <a:rPr lang="en-US" smtClean="0"/>
              <a:t>17-06-05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3E50C-D70B-774F-9354-EFDFD7E77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540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50ED4-2870-4B48-9646-E1368AC3840D}" type="datetimeFigureOut">
              <a:rPr lang="en-US" smtClean="0"/>
              <a:t>17-06-05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3E50C-D70B-774F-9354-EFDFD7E77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885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50ED4-2870-4B48-9646-E1368AC3840D}" type="datetimeFigureOut">
              <a:rPr lang="en-US" smtClean="0"/>
              <a:t>17-06-05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3E50C-D70B-774F-9354-EFDFD7E77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343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50ED4-2870-4B48-9646-E1368AC3840D}" type="datetimeFigureOut">
              <a:rPr lang="en-US" smtClean="0"/>
              <a:t>17-06-05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3E50C-D70B-774F-9354-EFDFD7E77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977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50ED4-2870-4B48-9646-E1368AC3840D}" type="datetimeFigureOut">
              <a:rPr lang="en-US" smtClean="0"/>
              <a:t>17-06-05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3E50C-D70B-774F-9354-EFDFD7E77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554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50ED4-2870-4B48-9646-E1368AC3840D}" type="datetimeFigureOut">
              <a:rPr lang="en-US" smtClean="0"/>
              <a:t>17-06-05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3E50C-D70B-774F-9354-EFDFD7E77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448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50ED4-2870-4B48-9646-E1368AC3840D}" type="datetimeFigureOut">
              <a:rPr lang="en-US" smtClean="0"/>
              <a:t>17-06-05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3E50C-D70B-774F-9354-EFDFD7E77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598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50ED4-2870-4B48-9646-E1368AC3840D}" type="datetimeFigureOut">
              <a:rPr lang="en-US" smtClean="0"/>
              <a:t>17-06-05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3E50C-D70B-774F-9354-EFDFD7E77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682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50ED4-2870-4B48-9646-E1368AC3840D}" type="datetimeFigureOut">
              <a:rPr lang="en-US" smtClean="0"/>
              <a:t>17-06-05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3E50C-D70B-774F-9354-EFDFD7E77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564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50ED4-2870-4B48-9646-E1368AC3840D}" type="datetimeFigureOut">
              <a:rPr lang="en-US" smtClean="0"/>
              <a:t>17-06-05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63E50C-D70B-774F-9354-EFDFD7E77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69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4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Energy Transfer in the Climate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8.1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036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Greenhouse Gases &amp; Human Activities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8.2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567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Concentration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18462"/>
            <a:ext cx="8229600" cy="4525963"/>
          </a:xfrm>
        </p:spPr>
        <p:txBody>
          <a:bodyPr/>
          <a:lstStyle/>
          <a:p>
            <a:pPr algn="r"/>
            <a:r>
              <a:rPr lang="en-US" dirty="0"/>
              <a:t>w</a:t>
            </a:r>
            <a:r>
              <a:rPr lang="en-US" dirty="0" smtClean="0"/>
              <a:t>e measure gas concentrations in </a:t>
            </a:r>
            <a:r>
              <a:rPr lang="en-US" b="1" dirty="0" smtClean="0"/>
              <a:t>parts per million (ppm)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89550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</a:t>
            </a:r>
            <a:r>
              <a:rPr lang="en-US" dirty="0" err="1" smtClean="0"/>
              <a:t>Vapour</a:t>
            </a:r>
            <a:r>
              <a:rPr lang="en-US" dirty="0" smtClean="0"/>
              <a:t> (H</a:t>
            </a:r>
            <a:r>
              <a:rPr lang="en-US" baseline="-25000" dirty="0" smtClean="0"/>
              <a:t>2</a:t>
            </a:r>
            <a:r>
              <a:rPr lang="en-US" dirty="0" smtClean="0"/>
              <a:t>O)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ost abundant greenhouse gas</a:t>
            </a:r>
          </a:p>
          <a:p>
            <a:r>
              <a:rPr lang="en-US" dirty="0"/>
              <a:t>h</a:t>
            </a:r>
            <a:r>
              <a:rPr lang="en-US" dirty="0" smtClean="0"/>
              <a:t>uman activities don’t contribute significantly</a:t>
            </a:r>
          </a:p>
          <a:p>
            <a:r>
              <a:rPr lang="en-US" dirty="0"/>
              <a:t>c</a:t>
            </a:r>
            <a:r>
              <a:rPr lang="en-US" dirty="0" smtClean="0"/>
              <a:t>oncentration is primarily related to temperature</a:t>
            </a:r>
          </a:p>
          <a:p>
            <a:endParaRPr lang="en-US" dirty="0"/>
          </a:p>
        </p:txBody>
      </p:sp>
      <p:pic>
        <p:nvPicPr>
          <p:cNvPr id="5" name="Content Placeholder 4" descr="1004379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05" r="2240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55868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Carbon Dioxide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n</a:t>
            </a:r>
            <a:r>
              <a:rPr lang="en-US" dirty="0" smtClean="0"/>
              <a:t>atural &amp; anthropogenic sources &amp; </a:t>
            </a:r>
            <a:r>
              <a:rPr lang="en-US" b="1" dirty="0" smtClean="0"/>
              <a:t>sinks</a:t>
            </a:r>
            <a:endParaRPr lang="en-US" dirty="0" smtClean="0"/>
          </a:p>
          <a:p>
            <a:r>
              <a:rPr lang="en-US" dirty="0"/>
              <a:t>p</a:t>
            </a:r>
            <a:r>
              <a:rPr lang="en-US" dirty="0" smtClean="0"/>
              <a:t>ositive feedback interaction with water </a:t>
            </a:r>
            <a:r>
              <a:rPr lang="en-US" dirty="0" err="1" smtClean="0"/>
              <a:t>vapour</a:t>
            </a:r>
            <a:endParaRPr lang="en-US" dirty="0"/>
          </a:p>
        </p:txBody>
      </p:sp>
      <p:pic>
        <p:nvPicPr>
          <p:cNvPr id="5" name="Content Placeholder 4" descr="co2_sky-small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7781" b="-3778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07511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Methane (CH</a:t>
            </a:r>
            <a:r>
              <a:rPr lang="en-US" baseline="-25000" dirty="0" smtClean="0"/>
              <a:t>4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n</a:t>
            </a:r>
            <a:r>
              <a:rPr lang="en-US" dirty="0" smtClean="0"/>
              <a:t>atural sources: decomposing organic materials; termites &amp; cattle digestive systems</a:t>
            </a:r>
          </a:p>
          <a:p>
            <a:r>
              <a:rPr lang="en-US" dirty="0" smtClean="0"/>
              <a:t>anthropogenic sources: raising livestock, processing coal &amp; gas, etc.</a:t>
            </a:r>
          </a:p>
          <a:p>
            <a:r>
              <a:rPr lang="en-US" dirty="0"/>
              <a:t>a</a:t>
            </a:r>
            <a:r>
              <a:rPr lang="en-US" dirty="0" smtClean="0"/>
              <a:t>lternatives to raising cattle?</a:t>
            </a:r>
            <a:endParaRPr lang="en-US" dirty="0"/>
          </a:p>
        </p:txBody>
      </p:sp>
      <p:pic>
        <p:nvPicPr>
          <p:cNvPr id="5" name="Content Placeholder 4" descr="090329205457_1_900x600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5" r="2040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53187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Nitrous Oxide (N</a:t>
            </a:r>
            <a:r>
              <a:rPr lang="en-US" baseline="-25000" dirty="0" smtClean="0"/>
              <a:t>2</a:t>
            </a:r>
            <a:r>
              <a:rPr lang="en-US" dirty="0" smtClean="0"/>
              <a:t>O)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n</a:t>
            </a:r>
            <a:r>
              <a:rPr lang="en-US" dirty="0" smtClean="0"/>
              <a:t>atural sources: tropical soils, bacteria breaking down nitrogen-rich materials</a:t>
            </a:r>
          </a:p>
          <a:p>
            <a:r>
              <a:rPr lang="en-US" dirty="0" smtClean="0"/>
              <a:t>anthropogenic sources: fertilizers, sewage treatment, vehicle exhausts</a:t>
            </a:r>
            <a:endParaRPr lang="en-US" dirty="0"/>
          </a:p>
        </p:txBody>
      </p:sp>
      <p:pic>
        <p:nvPicPr>
          <p:cNvPr id="5" name="Content Placeholder 4" descr="sedation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96" r="203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92702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Ozone (O</a:t>
            </a:r>
            <a:r>
              <a:rPr lang="en-US" baseline="-25000" dirty="0" smtClean="0"/>
              <a:t>3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mportant in the upper atmosphere (ozone layer)</a:t>
            </a:r>
          </a:p>
          <a:p>
            <a:r>
              <a:rPr lang="en-US" dirty="0"/>
              <a:t>g</a:t>
            </a:r>
            <a:r>
              <a:rPr lang="en-US" dirty="0" smtClean="0"/>
              <a:t>round-level ozone produced by reaction between sunlight &amp; vehicle emissions</a:t>
            </a:r>
          </a:p>
        </p:txBody>
      </p:sp>
      <p:pic>
        <p:nvPicPr>
          <p:cNvPr id="5" name="Content Placeholder 4" descr="banner-goodvbad-ozone.jpg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6" r="35136"/>
          <a:stretch/>
        </p:blipFill>
        <p:spPr/>
      </p:pic>
    </p:spTree>
    <p:extLst>
      <p:ext uri="{BB962C8B-B14F-4D97-AF65-F5344CB8AC3E}">
        <p14:creationId xmlns:p14="http://schemas.microsoft.com/office/powerpoint/2010/main" val="2612342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Halocarbons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n</a:t>
            </a:r>
            <a:r>
              <a:rPr lang="en-US" dirty="0" smtClean="0"/>
              <a:t>o natural sources</a:t>
            </a:r>
          </a:p>
          <a:p>
            <a:r>
              <a:rPr lang="en-US" dirty="0"/>
              <a:t>o</a:t>
            </a:r>
            <a:r>
              <a:rPr lang="en-US" dirty="0" smtClean="0"/>
              <a:t>nly formed by industrial processes</a:t>
            </a:r>
          </a:p>
          <a:p>
            <a:r>
              <a:rPr lang="en-US" b="1" dirty="0"/>
              <a:t>c</a:t>
            </a:r>
            <a:r>
              <a:rPr lang="en-US" b="1" dirty="0" smtClean="0"/>
              <a:t>hlorofluorocarbons (CFCs)</a:t>
            </a:r>
            <a:r>
              <a:rPr lang="en-US" dirty="0" smtClean="0"/>
              <a:t> used as solvents, cleaners, coolants</a:t>
            </a:r>
          </a:p>
          <a:p>
            <a:r>
              <a:rPr lang="en-US" dirty="0"/>
              <a:t>b</a:t>
            </a:r>
            <a:r>
              <a:rPr lang="en-US" dirty="0" smtClean="0"/>
              <a:t>reak apart ozone layer</a:t>
            </a:r>
            <a:endParaRPr lang="en-US" dirty="0"/>
          </a:p>
        </p:txBody>
      </p:sp>
      <p:pic>
        <p:nvPicPr>
          <p:cNvPr id="5" name="Content Placeholder 4" descr="2_fullsize.jpg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386"/>
          <a:stretch/>
        </p:blipFill>
        <p:spPr/>
      </p:pic>
    </p:spTree>
    <p:extLst>
      <p:ext uri="{BB962C8B-B14F-4D97-AF65-F5344CB8AC3E}">
        <p14:creationId xmlns:p14="http://schemas.microsoft.com/office/powerpoint/2010/main" val="3243951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Warming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a</a:t>
            </a:r>
            <a:r>
              <a:rPr lang="en-US" b="1" dirty="0" smtClean="0"/>
              <a:t>nthropogenic greenhouse effect </a:t>
            </a:r>
            <a:r>
              <a:rPr lang="en-US" dirty="0" smtClean="0"/>
              <a:t>(due to increase in greenhouse gases due to human activity)</a:t>
            </a:r>
          </a:p>
          <a:p>
            <a:r>
              <a:rPr lang="en-US" b="1" dirty="0"/>
              <a:t>g</a:t>
            </a:r>
            <a:r>
              <a:rPr lang="en-US" b="1" dirty="0" smtClean="0"/>
              <a:t>lobal warming potential (GWP)</a:t>
            </a:r>
            <a:r>
              <a:rPr lang="en-US" dirty="0" smtClean="0"/>
              <a:t> of gases depends on concentration, ability to absorb heat, length of time it remains in atmosphere</a:t>
            </a:r>
            <a:endParaRPr lang="en-US" b="1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97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we do?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onserve electricity</a:t>
            </a:r>
          </a:p>
          <a:p>
            <a:r>
              <a:rPr lang="en-US" dirty="0"/>
              <a:t>i</a:t>
            </a:r>
            <a:r>
              <a:rPr lang="en-US" dirty="0" smtClean="0"/>
              <a:t>mprove home heating efficiency</a:t>
            </a:r>
          </a:p>
          <a:p>
            <a:r>
              <a:rPr lang="en-US" dirty="0"/>
              <a:t>r</a:t>
            </a:r>
            <a:r>
              <a:rPr lang="en-US" smtClean="0"/>
              <a:t>educe</a:t>
            </a:r>
            <a:r>
              <a:rPr lang="en-US" dirty="0" smtClean="0"/>
              <a:t>, reuse, recycle</a:t>
            </a:r>
            <a:endParaRPr lang="en-US" dirty="0"/>
          </a:p>
        </p:txBody>
      </p:sp>
      <p:pic>
        <p:nvPicPr>
          <p:cNvPr id="6" name="Content Placeholder 5" descr="reduce_global_warming_fxpxx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8005" b="-2800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6497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Earth’s Climate System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contained within the outer edge of the atmosphere</a:t>
            </a:r>
          </a:p>
          <a:p>
            <a:r>
              <a:rPr lang="en-US" dirty="0"/>
              <a:t>i</a:t>
            </a:r>
            <a:r>
              <a:rPr lang="en-US" dirty="0" smtClean="0"/>
              <a:t>nteractions create positive &amp; negative feedback loops that affect the climate conditions</a:t>
            </a:r>
          </a:p>
          <a:p>
            <a:endParaRPr lang="en-US" dirty="0"/>
          </a:p>
        </p:txBody>
      </p:sp>
      <p:pic>
        <p:nvPicPr>
          <p:cNvPr id="6" name="Content Placeholder 5" descr="Satellite_Image_of_Earth's_Interrelated_Systems_and_Climate_-_GPN-2002-000121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034" b="-60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5348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self_feedback_loop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26" r="-4226"/>
          <a:stretch>
            <a:fillRect/>
          </a:stretch>
        </p:blipFill>
        <p:spPr>
          <a:xfrm>
            <a:off x="457200" y="434975"/>
            <a:ext cx="8229600" cy="5691188"/>
          </a:xfrm>
        </p:spPr>
      </p:pic>
    </p:spTree>
    <p:extLst>
      <p:ext uri="{BB962C8B-B14F-4D97-AF65-F5344CB8AC3E}">
        <p14:creationId xmlns:p14="http://schemas.microsoft.com/office/powerpoint/2010/main" val="1651216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Transfer in the Atmosphere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/>
              <a:t>e</a:t>
            </a:r>
            <a:r>
              <a:rPr lang="en-US" b="1" dirty="0" smtClean="0"/>
              <a:t>lectromagnetic radiation</a:t>
            </a:r>
            <a:r>
              <a:rPr lang="en-US" dirty="0" smtClean="0"/>
              <a:t> from the Sun </a:t>
            </a:r>
          </a:p>
          <a:p>
            <a:r>
              <a:rPr lang="en-US" dirty="0" smtClean="0"/>
              <a:t>energy is transferred through radiation, conduction, convection</a:t>
            </a:r>
            <a:endParaRPr lang="en-US" dirty="0"/>
          </a:p>
        </p:txBody>
      </p:sp>
      <p:pic>
        <p:nvPicPr>
          <p:cNvPr id="5" name="Content Placeholder 4" descr="cond_conv_rad_small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8032" b="-1803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70436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convection in atmosphere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4" r="-334"/>
          <a:stretch>
            <a:fillRect/>
          </a:stretch>
        </p:blipFill>
        <p:spPr>
          <a:xfrm>
            <a:off x="457200" y="508000"/>
            <a:ext cx="8229600" cy="5873750"/>
          </a:xfrm>
        </p:spPr>
      </p:pic>
    </p:spTree>
    <p:extLst>
      <p:ext uri="{BB962C8B-B14F-4D97-AF65-F5344CB8AC3E}">
        <p14:creationId xmlns:p14="http://schemas.microsoft.com/office/powerpoint/2010/main" val="2562359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Thermohaline</a:t>
            </a:r>
            <a:r>
              <a:rPr lang="en-US" dirty="0" smtClean="0"/>
              <a:t> Circulation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ovement of ocean water due to wind, heat, salinity</a:t>
            </a:r>
          </a:p>
          <a:p>
            <a:r>
              <a:rPr lang="en-US" dirty="0"/>
              <a:t>c</a:t>
            </a:r>
            <a:r>
              <a:rPr lang="en-US" dirty="0" smtClean="0"/>
              <a:t>onvection currents in water due to temperature differences</a:t>
            </a:r>
          </a:p>
          <a:p>
            <a:r>
              <a:rPr lang="en-US" dirty="0"/>
              <a:t>s</a:t>
            </a:r>
            <a:r>
              <a:rPr lang="en-US" dirty="0" smtClean="0"/>
              <a:t>alt water is denser than fresh water</a:t>
            </a:r>
            <a:endParaRPr lang="en-US" dirty="0"/>
          </a:p>
        </p:txBody>
      </p:sp>
      <p:pic>
        <p:nvPicPr>
          <p:cNvPr id="6" name="Content Placeholder 5" descr="atlantic20100325-full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92" r="2769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63185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Global Warming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t</a:t>
            </a:r>
            <a:r>
              <a:rPr lang="en-US" dirty="0" err="1" smtClean="0"/>
              <a:t>hermohaline</a:t>
            </a:r>
            <a:r>
              <a:rPr lang="en-US" dirty="0" smtClean="0"/>
              <a:t> circulation can be disrupted</a:t>
            </a:r>
            <a:r>
              <a:rPr lang="is-IS" dirty="0" smtClean="0"/>
              <a:t>…</a:t>
            </a:r>
          </a:p>
          <a:p>
            <a:r>
              <a:rPr lang="en-US" dirty="0" err="1" smtClean="0"/>
              <a:t>i</a:t>
            </a:r>
            <a:r>
              <a:rPr lang="is-IS" dirty="0" smtClean="0"/>
              <a:t>ce melting causes reduced salinity near poles, water sinks less, circulation disrupted</a:t>
            </a:r>
          </a:p>
          <a:p>
            <a:r>
              <a:rPr lang="en-US" dirty="0"/>
              <a:t>i</a:t>
            </a:r>
            <a:r>
              <a:rPr lang="is-IS" dirty="0" smtClean="0"/>
              <a:t>ncreased evaporation causes increased salinity in tropical oceans</a:t>
            </a:r>
          </a:p>
          <a:p>
            <a:r>
              <a:rPr lang="en-US" dirty="0"/>
              <a:t>u</a:t>
            </a:r>
            <a:r>
              <a:rPr lang="is-IS" dirty="0" smtClean="0"/>
              <a:t>pwelling (source of nutrients) affected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1185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BOM-combo1-e1409776864606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6049" r="-86049"/>
          <a:stretch>
            <a:fillRect/>
          </a:stretch>
        </p:blipFill>
        <p:spPr>
          <a:xfrm>
            <a:off x="241300" y="261938"/>
            <a:ext cx="8669338" cy="6372225"/>
          </a:xfrm>
        </p:spPr>
      </p:pic>
    </p:spTree>
    <p:extLst>
      <p:ext uri="{BB962C8B-B14F-4D97-AF65-F5344CB8AC3E}">
        <p14:creationId xmlns:p14="http://schemas.microsoft.com/office/powerpoint/2010/main" val="712576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Earth’s Energy Budget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30% of solar radiation reflected back to space</a:t>
            </a:r>
          </a:p>
          <a:p>
            <a:r>
              <a:rPr lang="en-US" dirty="0" smtClean="0"/>
              <a:t>70% absorbed</a:t>
            </a:r>
          </a:p>
          <a:p>
            <a:r>
              <a:rPr lang="en-US" b="1" dirty="0"/>
              <a:t>e</a:t>
            </a:r>
            <a:r>
              <a:rPr lang="en-US" b="1" dirty="0" smtClean="0"/>
              <a:t>nergy</a:t>
            </a:r>
            <a:r>
              <a:rPr lang="en-US" dirty="0" smtClean="0"/>
              <a:t> </a:t>
            </a:r>
            <a:r>
              <a:rPr lang="en-US" b="1" dirty="0" smtClean="0"/>
              <a:t>budget</a:t>
            </a:r>
            <a:r>
              <a:rPr lang="en-US" dirty="0" smtClean="0"/>
              <a:t> should be balanced (incoming E = outgoing E)</a:t>
            </a:r>
          </a:p>
          <a:p>
            <a:r>
              <a:rPr lang="en-US" dirty="0"/>
              <a:t>f</a:t>
            </a:r>
            <a:r>
              <a:rPr lang="en-US" dirty="0" smtClean="0"/>
              <a:t>actors affecting albedo (ice/snow cover, cloud cover, etc.) cause changes</a:t>
            </a:r>
            <a:endParaRPr lang="en-US" dirty="0"/>
          </a:p>
        </p:txBody>
      </p:sp>
      <p:pic>
        <p:nvPicPr>
          <p:cNvPr id="6" name="Content Placeholder 5" descr="earth's_energy_budget1318816147883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6019" b="-260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39328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668</TotalTime>
  <Words>687</Words>
  <Application>Microsoft Macintosh PowerPoint</Application>
  <PresentationFormat>On-screen Show (4:3)</PresentationFormat>
  <Paragraphs>88</Paragraphs>
  <Slides>19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Energy Transfer in the Climate System</vt:lpstr>
      <vt:lpstr>Earth’s Climate System</vt:lpstr>
      <vt:lpstr>PowerPoint Presentation</vt:lpstr>
      <vt:lpstr>Energy Transfer in the Atmosphere</vt:lpstr>
      <vt:lpstr>PowerPoint Presentation</vt:lpstr>
      <vt:lpstr>Thermohaline Circulation</vt:lpstr>
      <vt:lpstr>Effects of Global Warming</vt:lpstr>
      <vt:lpstr>PowerPoint Presentation</vt:lpstr>
      <vt:lpstr>Earth’s Energy Budget</vt:lpstr>
      <vt:lpstr>Greenhouse Gases &amp; Human Activities</vt:lpstr>
      <vt:lpstr>Concentration</vt:lpstr>
      <vt:lpstr>Water Vapour (H2O)</vt:lpstr>
      <vt:lpstr>Carbon Dioxide</vt:lpstr>
      <vt:lpstr>Methane (CH4)</vt:lpstr>
      <vt:lpstr>Nitrous Oxide (N2O)</vt:lpstr>
      <vt:lpstr>Ozone (O3)</vt:lpstr>
      <vt:lpstr>Halocarbons</vt:lpstr>
      <vt:lpstr>Global Warming</vt:lpstr>
      <vt:lpstr>What can we do?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rubina khan</dc:creator>
  <cp:lastModifiedBy>rubina khan</cp:lastModifiedBy>
  <cp:revision>60</cp:revision>
  <dcterms:created xsi:type="dcterms:W3CDTF">2016-01-08T04:58:58Z</dcterms:created>
  <dcterms:modified xsi:type="dcterms:W3CDTF">2017-06-05T17:18:18Z</dcterms:modified>
</cp:coreProperties>
</file>